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CD80-B3A5-467C-B680-7677F15C98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78B00C54-B239-43D7-8AD1-4743CC990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0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CD80-B3A5-467C-B680-7677F15C98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0C54-B239-43D7-8AD1-4743CC990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41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CD80-B3A5-467C-B680-7677F15C98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0C54-B239-43D7-8AD1-4743CC990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0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CD80-B3A5-467C-B680-7677F15C98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0C54-B239-43D7-8AD1-4743CC990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9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CD80-B3A5-467C-B680-7677F15C98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0C54-B239-43D7-8AD1-4743CC990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7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CD80-B3A5-467C-B680-7677F15C98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0C54-B239-43D7-8AD1-4743CC990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6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CD80-B3A5-467C-B680-7677F15C98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0C54-B239-43D7-8AD1-4743CC990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CD80-B3A5-467C-B680-7677F15C98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0C54-B239-43D7-8AD1-4743CC990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5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CD80-B3A5-467C-B680-7677F15C98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0C54-B239-43D7-8AD1-4743CC990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3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CD80-B3A5-467C-B680-7677F15C98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0C54-B239-43D7-8AD1-4743CC990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7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5CBCD80-B3A5-467C-B680-7677F15C98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0C54-B239-43D7-8AD1-4743CC990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BCD80-B3A5-467C-B680-7677F15C9850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8B00C54-B239-43D7-8AD1-4743CC99033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4965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C941C-074E-41A0-BF76-4B25FD465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4423" y="0"/>
            <a:ext cx="8637073" cy="2920713"/>
          </a:xfrm>
        </p:spPr>
        <p:txBody>
          <a:bodyPr/>
          <a:lstStyle/>
          <a:p>
            <a:r>
              <a:rPr lang="fa-IR" dirty="0">
                <a:cs typeface="B Nazanin" panose="00000400000000000000" pitchFamily="2" charset="-78"/>
              </a:rPr>
              <a:t>بیماری های غیرواگیر در مردان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60AEC-EF67-44C7-937F-CCD5F9056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4424" y="3233744"/>
            <a:ext cx="8637072" cy="977621"/>
          </a:xfrm>
        </p:spPr>
        <p:txBody>
          <a:bodyPr>
            <a:noAutofit/>
          </a:bodyPr>
          <a:lstStyle/>
          <a:p>
            <a:pPr algn="ctr"/>
            <a:r>
              <a:rPr lang="fa-IR" dirty="0">
                <a:cs typeface="B Mitra" panose="00000400000000000000" pitchFamily="2" charset="-78"/>
              </a:rPr>
              <a:t> هفته سلامت مردان سال 99</a:t>
            </a:r>
          </a:p>
          <a:p>
            <a:pPr algn="ctr"/>
            <a:r>
              <a:rPr lang="fa-IR" dirty="0">
                <a:cs typeface="B Mitra" panose="00000400000000000000" pitchFamily="2" charset="-78"/>
              </a:rPr>
              <a:t>دانشگاه علوم پزشکی تهران</a:t>
            </a:r>
          </a:p>
          <a:p>
            <a:pPr algn="ctr"/>
            <a:r>
              <a:rPr lang="fa-IR" dirty="0">
                <a:cs typeface="B Mitra" panose="00000400000000000000" pitchFamily="2" charset="-78"/>
              </a:rPr>
              <a:t>واحد بیماری های غیرواگیر</a:t>
            </a:r>
          </a:p>
          <a:p>
            <a:pPr algn="ctr"/>
            <a:r>
              <a:rPr lang="fa-IR" dirty="0">
                <a:cs typeface="B Mitra" panose="00000400000000000000" pitchFamily="2" charset="-78"/>
              </a:rPr>
              <a:t>دکتر صبا الوند</a:t>
            </a:r>
          </a:p>
          <a:p>
            <a:pPr algn="ctr"/>
            <a:r>
              <a:rPr lang="fa-IR" dirty="0">
                <a:cs typeface="B Mitra" panose="00000400000000000000" pitchFamily="2" charset="-78"/>
              </a:rPr>
              <a:t>پزشک عمومی</a:t>
            </a:r>
            <a:endParaRPr lang="en-US" dirty="0">
              <a:cs typeface="B Mitra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877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A4078-39D3-42C5-A51B-D45CBD798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>
                <a:cs typeface="B Nazanin" panose="00000400000000000000" pitchFamily="2" charset="-78"/>
              </a:rPr>
              <a:t>برخی راه حل ها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7B496-DA90-4BA4-A150-EA497927A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فاکتور های مربوط به کادر درمان: ارتقا دانش، مهارت های برقراری ارتباط، اموزش خود مراقبتی، . معرفی بیمار به انجمن های حمایتی</a:t>
            </a:r>
          </a:p>
          <a:p>
            <a:pPr algn="r" rtl="1"/>
            <a:r>
              <a:rPr lang="fa-IR" sz="2400" dirty="0">
                <a:cs typeface="B Nazanin" panose="00000400000000000000" pitchFamily="2" charset="-78"/>
              </a:rPr>
              <a:t>فاکتور های مربوط به بیماری: صحبت از امار ارقام بهبودی بیمار، شناسایی زودرس بیماریهای همچون افسردگی مخصوصا در مواقعی که بیمار رفتار های پر خطر دیگری دارد.</a:t>
            </a:r>
          </a:p>
          <a:p>
            <a:pPr algn="r" rtl="1"/>
            <a:r>
              <a:rPr lang="fa-IR" sz="2400" dirty="0">
                <a:cs typeface="B Nazanin" panose="00000400000000000000" pitchFamily="2" charset="-78"/>
              </a:rPr>
              <a:t>فاکتور های مربوط به درمان: ارایه خدمات همراه با در نظر گرقتن الویت ها و ارزش های بیمار و دخیل کردن بیمار برای تصمیم گیری</a:t>
            </a:r>
          </a:p>
          <a:p>
            <a:pPr algn="r" rtl="1"/>
            <a:r>
              <a:rPr lang="fa-IR" sz="2400" dirty="0">
                <a:cs typeface="B Nazanin" panose="00000400000000000000" pitchFamily="2" charset="-78"/>
              </a:rPr>
              <a:t>فاکتور های مربوط به بیمار: توضیح عواقب سر باز زدن از درمان، برقراری اعتماد بین بیمار و کادر درمان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320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945B3-3960-4350-B49F-99DF03015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300" b="1" dirty="0">
                <a:cs typeface="B Nazanin" panose="00000400000000000000" pitchFamily="2" charset="-78"/>
              </a:rPr>
              <a:t>بیماری های غیرواگیر شایع در مردان</a:t>
            </a:r>
            <a:endParaRPr lang="en-US" sz="33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37099-7258-4756-98A1-43C6124A9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3322" y="2015732"/>
            <a:ext cx="4209472" cy="3603190"/>
          </a:xfrm>
        </p:spPr>
        <p:txBody>
          <a:bodyPr>
            <a:norm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سرطان ها: کنسر معده، حنجره، ریه، روده بزرگ، پروستات ، بیضه، مثانه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بیماری های قلبی: </a:t>
            </a:r>
            <a:r>
              <a:rPr lang="fa-IR" sz="2200" dirty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ایسکمی قلبی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بیماری های تنفسی : </a:t>
            </a:r>
            <a:r>
              <a:rPr lang="fa-I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برونشیت مزمن</a:t>
            </a:r>
            <a:r>
              <a:rPr lang="fa-IR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، آسم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بیماری های کبدی: نارسایی کبد به علت هپاتیت بی، سی و الکلی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737C0A7-EC4B-4860-BCD7-F35A4063D8D8}"/>
              </a:ext>
            </a:extLst>
          </p:cNvPr>
          <p:cNvSpPr txBox="1">
            <a:spLocks/>
          </p:cNvSpPr>
          <p:nvPr/>
        </p:nvSpPr>
        <p:spPr>
          <a:xfrm>
            <a:off x="1886528" y="2015732"/>
            <a:ext cx="4209472" cy="36031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2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بیماری های گوارشی: زخم معده، التهاب معده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2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بیماری های مغز و اعصاب: پارکسینون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2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بیماری های روان: مصرف مخدر ها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sz="2200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بیماری های کلیوی: نارسایی مزمن کلیه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1848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FF05A-BA8A-4E1D-8C62-F268D78FC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b="1" dirty="0">
                <a:cs typeface="B Nazanin" panose="00000400000000000000" pitchFamily="2" charset="-78"/>
              </a:rPr>
              <a:t>سرطان پروستات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0E9B4-E45D-4271-AF88-E30D29686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9206" y="1749288"/>
            <a:ext cx="9428456" cy="40086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علایم خطر: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احساس درد یا سوزش هنگام ادرار کردن یا انزال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تکرر ادرار بخصوص در شب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مشکل در توقف کردن ادرار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خون در ادرار یا مایع منی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روش های غربالگری</a:t>
            </a:r>
            <a:r>
              <a:rPr lang="en-US" dirty="0">
                <a:cs typeface="B Nazanin" panose="00000400000000000000" pitchFamily="2" charset="-78"/>
              </a:rPr>
              <a:t>: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آزمایش خون برای پروستات (</a:t>
            </a:r>
            <a:r>
              <a:rPr lang="en-US" dirty="0">
                <a:cs typeface="B Nazanin" panose="00000400000000000000" pitchFamily="2" charset="-78"/>
              </a:rPr>
              <a:t>PSA</a:t>
            </a:r>
            <a:r>
              <a:rPr lang="fa-IR" dirty="0">
                <a:cs typeface="B Nazanin" panose="00000400000000000000" pitchFamily="2" charset="-78"/>
              </a:rPr>
              <a:t>) </a:t>
            </a:r>
            <a:r>
              <a:rPr lang="fa-IR" b="1" u="sng" dirty="0">
                <a:cs typeface="B Nazanin" panose="00000400000000000000" pitchFamily="2" charset="-78"/>
              </a:rPr>
              <a:t>به هیچ وجه </a:t>
            </a:r>
            <a:r>
              <a:rPr lang="fa-IR" dirty="0">
                <a:cs typeface="B Nazanin" panose="00000400000000000000" pitchFamily="2" charset="-78"/>
              </a:rPr>
              <a:t>برای افراد </a:t>
            </a:r>
            <a:r>
              <a:rPr lang="fa-IR" b="1" u="sng" dirty="0">
                <a:cs typeface="B Nazanin" panose="00000400000000000000" pitchFamily="2" charset="-78"/>
              </a:rPr>
              <a:t>بی علامت </a:t>
            </a:r>
            <a:r>
              <a:rPr lang="fa-IR" dirty="0">
                <a:cs typeface="B Nazanin" panose="00000400000000000000" pitchFamily="2" charset="-78"/>
              </a:rPr>
              <a:t>نمیتواند تشخیص دهنده سرطان باشد.</a:t>
            </a:r>
          </a:p>
          <a:p>
            <a:pPr algn="r" rtl="1"/>
            <a:r>
              <a:rPr lang="fa-IR" u="sng" dirty="0">
                <a:cs typeface="B Nazanin" panose="00000400000000000000" pitchFamily="2" charset="-78"/>
              </a:rPr>
              <a:t>تنها و تنها </a:t>
            </a:r>
            <a:r>
              <a:rPr lang="fa-IR" dirty="0">
                <a:cs typeface="B Nazanin" panose="00000400000000000000" pitchFamily="2" charset="-78"/>
              </a:rPr>
              <a:t>معاینه مقعدی پروستات کمک کننده است.</a:t>
            </a:r>
            <a:endParaRPr lang="en-US" dirty="0">
              <a:cs typeface="B Nazanin" panose="00000400000000000000" pitchFamily="2" charset="-78"/>
            </a:endParaRP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3266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1B301-2D06-451F-B3FC-40B6AC9DF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>
                <a:cs typeface="B Nazanin" panose="00000400000000000000" pitchFamily="2" charset="-78"/>
              </a:rPr>
              <a:t>سرطان روده بزرگ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2358B-F772-43F4-9544-F4BD51533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820" y="1710932"/>
            <a:ext cx="9616359" cy="417303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علایم خطر:</a:t>
            </a:r>
          </a:p>
          <a:p>
            <a:pPr algn="r" rtl="1"/>
            <a:r>
              <a:rPr lang="fa-IR" b="1" dirty="0">
                <a:cs typeface="B Nazanin" panose="00000400000000000000" pitchFamily="2" charset="-78"/>
              </a:rPr>
              <a:t>مهم مهم مهم مهم</a:t>
            </a:r>
            <a:r>
              <a:rPr lang="fa-IR" dirty="0">
                <a:cs typeface="B Nazanin" panose="00000400000000000000" pitchFamily="2" charset="-78"/>
              </a:rPr>
              <a:t>: کم خونی در بیماری که دلیلی برای </a:t>
            </a:r>
            <a:r>
              <a:rPr lang="fa-IR" u="sng" dirty="0">
                <a:cs typeface="B Nazanin" panose="00000400000000000000" pitchFamily="2" charset="-78"/>
              </a:rPr>
              <a:t>کم خونی </a:t>
            </a:r>
            <a:r>
              <a:rPr lang="fa-IR" dirty="0">
                <a:cs typeface="B Nazanin" panose="00000400000000000000" pitchFamily="2" charset="-78"/>
              </a:rPr>
              <a:t>ندارد مثلا زن یائسه یا مردان که سابقه تالاسمی ندارند.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اگر کم خونی را </a:t>
            </a:r>
            <a:r>
              <a:rPr lang="fa-IR" u="sng" dirty="0">
                <a:cs typeface="B Nazanin" panose="00000400000000000000" pitchFamily="2" charset="-78"/>
              </a:rPr>
              <a:t>حتی</a:t>
            </a:r>
            <a:r>
              <a:rPr lang="fa-IR" dirty="0">
                <a:cs typeface="B Nazanin" panose="00000400000000000000" pitchFamily="2" charset="-78"/>
              </a:rPr>
              <a:t> با کاهش وزن خفیف، بیحالی خفیف یا </a:t>
            </a:r>
            <a:r>
              <a:rPr lang="fa-IR" b="1" dirty="0">
                <a:cs typeface="B Nazanin" panose="00000400000000000000" pitchFamily="2" charset="-78"/>
              </a:rPr>
              <a:t>حتی هیچ علامت </a:t>
            </a:r>
            <a:r>
              <a:rPr lang="fa-IR" dirty="0">
                <a:cs typeface="B Nazanin" panose="00000400000000000000" pitchFamily="2" charset="-78"/>
              </a:rPr>
              <a:t>مشخصی دیدید: قطعا و یقینا ارجاع به پزشک داخلی 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روش های غربالگری:</a:t>
            </a:r>
            <a:endParaRPr lang="en-US" dirty="0">
              <a:cs typeface="B Nazanin" panose="00000400000000000000" pitchFamily="2" charset="-78"/>
            </a:endParaRP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شروع غربالگری از 50 سالگی با کولونوسکوپی هر 10 سال یا </a:t>
            </a:r>
            <a:r>
              <a:rPr lang="en-US" dirty="0">
                <a:cs typeface="B Nazanin" panose="00000400000000000000" pitchFamily="2" charset="-78"/>
              </a:rPr>
              <a:t>FIT</a:t>
            </a:r>
            <a:r>
              <a:rPr lang="fa-IR" dirty="0">
                <a:cs typeface="B Nazanin" panose="00000400000000000000" pitchFamily="2" charset="-78"/>
              </a:rPr>
              <a:t> سالانه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اگر بیماری کمتر از 10 سال از عمرش باقیست یا بیش از 85 سال دارد، غربالگری انجام نشود. </a:t>
            </a: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1202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3F39D-BA8B-40EF-AD30-F4A59F12F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>
                <a:cs typeface="B Nazanin" panose="00000400000000000000" pitchFamily="2" charset="-78"/>
              </a:rPr>
              <a:t>سرطان مثانه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B2DA8-7CD1-4D4F-AEAD-A2C197781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علایم خطر:</a:t>
            </a:r>
            <a:endParaRPr lang="en-US" dirty="0">
              <a:cs typeface="B Nazanin" panose="00000400000000000000" pitchFamily="2" charset="-78"/>
            </a:endParaRPr>
          </a:p>
          <a:p>
            <a:pPr algn="r" rtl="1"/>
            <a:r>
              <a:rPr lang="fa-IR" u="sng" dirty="0">
                <a:cs typeface="B Nazanin" panose="00000400000000000000" pitchFamily="2" charset="-78"/>
              </a:rPr>
              <a:t>لخته خون </a:t>
            </a:r>
            <a:r>
              <a:rPr lang="fa-IR" dirty="0">
                <a:cs typeface="B Nazanin" panose="00000400000000000000" pitchFamily="2" charset="-78"/>
              </a:rPr>
              <a:t>در فردی که سابقه مصرف سیگار داشته: 100% ارجاع به اورولوژیست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میتواند همه علایم بزرگی پروستات را تقلید کند مثل سوزش ادرار، تکرر ادرار، سختی خروج ادرار، خون در ادرار. ولی اگر بیمارتان مصرف کننده سیگار است در ارجاعش درنگ نکنید.</a:t>
            </a:r>
          </a:p>
          <a:p>
            <a:pPr marL="0" indent="0" algn="r" rtl="1">
              <a:buNone/>
            </a:pPr>
            <a:r>
              <a:rPr lang="fa-IR" dirty="0">
                <a:cs typeface="B Nazanin" panose="00000400000000000000" pitchFamily="2" charset="-78"/>
              </a:rPr>
              <a:t>روش های تشخیص: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آزمایش ادرار کمکی نمیکند. فقط و فقط با سیستوسکوپی</a:t>
            </a: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2044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1B2EC-D142-48F3-8B43-A9FE61F3D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26795C2-BB01-403B-B19F-1A2011CB17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43001"/>
            <a:ext cx="12192000" cy="9144002"/>
          </a:xfrm>
        </p:spPr>
      </p:pic>
    </p:spTree>
    <p:extLst>
      <p:ext uri="{BB962C8B-B14F-4D97-AF65-F5344CB8AC3E}">
        <p14:creationId xmlns:p14="http://schemas.microsoft.com/office/powerpoint/2010/main" val="384028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517A5-05DE-492E-BD8E-54D5B1FE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596" y="234676"/>
            <a:ext cx="9291215" cy="1049235"/>
          </a:xfrm>
        </p:spPr>
        <p:txBody>
          <a:bodyPr/>
          <a:lstStyle/>
          <a:p>
            <a:r>
              <a:rPr lang="fa-IR" b="1" dirty="0">
                <a:cs typeface="B Nazanin" panose="00000400000000000000" pitchFamily="2" charset="-78"/>
              </a:rPr>
              <a:t>عناوین مورد صحبت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756B7-A4B8-4329-9C4F-5BB5942E7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595" y="1445888"/>
            <a:ext cx="9291215" cy="3450613"/>
          </a:xfrm>
        </p:spPr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سهم بیماری های غیرواگیر در فوتی ها</a:t>
            </a:r>
            <a:endParaRPr lang="en-US" dirty="0">
              <a:cs typeface="B Nazanin" panose="00000400000000000000" pitchFamily="2" charset="-78"/>
            </a:endParaRP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نگاهی به ریسک فاکتور بیماری های غیرواگیر در مردان در استان تهران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ریسک فاکتور های شایعتر بیماری های غیرواگیر در مردان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دلایل عدم پیروی از درمان بیماری های مزمن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برخی راه حل ها برای پیروی از درمان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بیماری های غیرواگیر شایعتر در مردان</a:t>
            </a:r>
          </a:p>
          <a:p>
            <a:pPr algn="r" rtl="1"/>
            <a:r>
              <a:rPr lang="fa-IR" dirty="0">
                <a:cs typeface="B Nazanin" panose="00000400000000000000" pitchFamily="2" charset="-78"/>
              </a:rPr>
              <a:t>مروری بر سرطان های شایع مردان</a:t>
            </a: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fa-IR" dirty="0">
              <a:cs typeface="B Nazanin" panose="00000400000000000000" pitchFamily="2" charset="-78"/>
            </a:endParaRPr>
          </a:p>
          <a:p>
            <a:pPr algn="r" rtl="1"/>
            <a:endParaRPr lang="en-US" dirty="0">
              <a:cs typeface="B Nazanin" panose="00000400000000000000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56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A6E09-1769-4C00-9907-3A06C3BEB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923" y="1"/>
            <a:ext cx="9694684" cy="1329136"/>
          </a:xfrm>
        </p:spPr>
        <p:txBody>
          <a:bodyPr/>
          <a:lstStyle/>
          <a:p>
            <a:r>
              <a:rPr lang="fa-IR" b="1" dirty="0">
                <a:cs typeface="B Nazanin" panose="00000400000000000000" pitchFamily="2" charset="-78"/>
              </a:rPr>
              <a:t>سهم بیماری های غیرواگیر در فوت</a:t>
            </a:r>
            <a:endParaRPr lang="en-US" b="1" dirty="0">
              <a:cs typeface="B Nazanin" panose="00000400000000000000" pitchFamily="2" charset="-78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55C8FD2-3264-4578-B575-AE816D1498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959" y="1104553"/>
            <a:ext cx="9008077" cy="4935676"/>
          </a:xfrm>
        </p:spPr>
      </p:pic>
    </p:spTree>
    <p:extLst>
      <p:ext uri="{BB962C8B-B14F-4D97-AF65-F5344CB8AC3E}">
        <p14:creationId xmlns:p14="http://schemas.microsoft.com/office/powerpoint/2010/main" val="2728892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E2DAF-4F24-454A-9CA9-76C85E879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>
                <a:cs typeface="B Nazanin" panose="00000400000000000000" pitchFamily="2" charset="-78"/>
              </a:rPr>
              <a:t>توزیع مرگ در استان تهران به تفکیک جنس از سال 1990 تا 2015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F43E5-FC4C-4B33-A682-E963D3DA8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E79B7A-EBD1-4A4B-873D-8797C1ABD74D}"/>
              </a:ext>
            </a:extLst>
          </p:cNvPr>
          <p:cNvPicPr/>
          <p:nvPr/>
        </p:nvPicPr>
        <p:blipFill rotWithShape="1">
          <a:blip r:embed="rId2"/>
          <a:srcRect l="7293" t="20587" r="28356" b="49767"/>
          <a:stretch/>
        </p:blipFill>
        <p:spPr bwMode="auto">
          <a:xfrm>
            <a:off x="1266204" y="2319131"/>
            <a:ext cx="9659592" cy="26851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38094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C56BF-E4CF-43EB-A337-9D562BFE8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391" y="-93073"/>
            <a:ext cx="9291215" cy="1049235"/>
          </a:xfrm>
        </p:spPr>
        <p:txBody>
          <a:bodyPr/>
          <a:lstStyle/>
          <a:p>
            <a:r>
              <a:rPr lang="fa-IR" b="1" dirty="0">
                <a:cs typeface="B Nazanin" panose="00000400000000000000" pitchFamily="2" charset="-78"/>
              </a:rPr>
              <a:t>نگاهی به فکت شیت های استپس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6FC28-2804-4F72-9FA6-334089EA6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DC724B-BF23-49B4-89A5-48E16908CD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217" t="20278" r="23261" b="8772"/>
          <a:stretch/>
        </p:blipFill>
        <p:spPr>
          <a:xfrm>
            <a:off x="1914707" y="790119"/>
            <a:ext cx="8362582" cy="590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458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3B73B-AC6F-4126-AD30-75B57171F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965E8-8D6C-414B-9215-DAAC7519D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3E2DF6-E9BB-478C-98CE-E634D95F2B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652" t="21822" r="22173" b="9740"/>
          <a:stretch/>
        </p:blipFill>
        <p:spPr>
          <a:xfrm>
            <a:off x="757908" y="82366"/>
            <a:ext cx="10676184" cy="669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981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A9B89-D090-4BBC-92E5-A1B13C839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A4735-A6B2-4FB3-8AF5-67EBDECC4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FC07BD-00B0-4EEB-B77A-25C239EAD6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326" t="23368" r="22173" b="15152"/>
          <a:stretch/>
        </p:blipFill>
        <p:spPr>
          <a:xfrm>
            <a:off x="805302" y="157094"/>
            <a:ext cx="10885777" cy="654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230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CE481-B182-41B0-912C-CC4AEC629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101" y="621695"/>
            <a:ext cx="9291215" cy="1049235"/>
          </a:xfrm>
        </p:spPr>
        <p:txBody>
          <a:bodyPr/>
          <a:lstStyle/>
          <a:p>
            <a:r>
              <a:rPr lang="fa-IR" b="1" dirty="0">
                <a:cs typeface="B Nazanin" panose="00000400000000000000" pitchFamily="2" charset="-78"/>
              </a:rPr>
              <a:t>چه اتفاقی برای مردان افتاده است که از بیماری های غیرواگیر بیشتر فوت میکنند؟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6F280-232A-44B0-85A0-4A86F2C2A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1948" y="1853754"/>
            <a:ext cx="4306956" cy="3274837"/>
          </a:xfrm>
        </p:spPr>
        <p:txBody>
          <a:bodyPr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عدم </a:t>
            </a:r>
            <a:r>
              <a:rPr lang="fa-I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آگاهی از دیابت و پایبندی به درمان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عدم </a:t>
            </a:r>
            <a:r>
              <a:rPr lang="fa-I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آگاهی از پرفشاری خون و پایبندی به درمان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عدم </a:t>
            </a:r>
            <a:r>
              <a:rPr lang="fa-I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آگاهی از کلسترول بالا و پایبندی به درمان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اضافه وزن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مصرف نامناسب نمک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مصرف سیگار</a:t>
            </a:r>
            <a:r>
              <a:rPr lang="fa-IR" dirty="0">
                <a:solidFill>
                  <a:srgbClr val="66666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E0C4F2F-805E-466B-BB75-E5596AED5A35}"/>
              </a:ext>
            </a:extLst>
          </p:cNvPr>
          <p:cNvSpPr txBox="1">
            <a:spLocks/>
          </p:cNvSpPr>
          <p:nvPr/>
        </p:nvSpPr>
        <p:spPr>
          <a:xfrm>
            <a:off x="1119809" y="1853754"/>
            <a:ext cx="4306956" cy="38579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تمایل به اصلاح رژیم غذایی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تمایل به حفظ یا کاهش وزن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fa-IR" dirty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تصادفات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0249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87E2-FA6D-4012-8DBA-CAF89D0C2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205" y="433458"/>
            <a:ext cx="9291215" cy="1049235"/>
          </a:xfrm>
        </p:spPr>
        <p:txBody>
          <a:bodyPr/>
          <a:lstStyle/>
          <a:p>
            <a:r>
              <a:rPr lang="fa-IR" b="1" dirty="0">
                <a:cs typeface="B Nazanin" panose="00000400000000000000" pitchFamily="2" charset="-78"/>
              </a:rPr>
              <a:t>دلایل عدم پیروی از درمان بیماری های مزمن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AEE10-77AB-4C51-AEC4-13B4777ED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4163" y="1482693"/>
            <a:ext cx="9291215" cy="3788720"/>
          </a:xfrm>
        </p:spPr>
        <p:txBody>
          <a:bodyPr>
            <a:noAutofit/>
          </a:bodyPr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فاکتور های مربوط به کادر درمان: نقص در دانش و مهارت کادر درمان، ارتباط کادر درمان با بیماران، عدم پیگیری مراجعات، نبود حمایت اجتماعی، ناتوان بودن کادر درمان در خصوص اموزش خود مراقبتی</a:t>
            </a:r>
          </a:p>
          <a:p>
            <a:pPr algn="r" rtl="1"/>
            <a:r>
              <a:rPr lang="fa-IR" sz="2400" dirty="0">
                <a:cs typeface="B Nazanin" panose="00000400000000000000" pitchFamily="2" charset="-78"/>
              </a:rPr>
              <a:t>فاکتور های مربوط به بیماری: بار منفی فرهنگی بیماری، شدت و پیشرفت بیماری، وجود بیماری های همراهی چون افسردگی</a:t>
            </a:r>
          </a:p>
          <a:p>
            <a:pPr algn="r" rtl="1"/>
            <a:r>
              <a:rPr lang="fa-IR" sz="2400" dirty="0">
                <a:cs typeface="B Nazanin" panose="00000400000000000000" pitchFamily="2" charset="-78"/>
              </a:rPr>
              <a:t>فاکتور های مربوط به درمان: دسترسی به درمان، پیچیدگی درمان، عوارض درمان</a:t>
            </a:r>
          </a:p>
          <a:p>
            <a:pPr algn="r" rtl="1"/>
            <a:r>
              <a:rPr lang="fa-IR" sz="2400" dirty="0">
                <a:cs typeface="B Nazanin" panose="00000400000000000000" pitchFamily="2" charset="-78"/>
              </a:rPr>
              <a:t>فاکتور های مربوط به بیمار: آگاهی، باور و تجربیات بیمار، انگیزه و احساس خود کار امدی بیمار در درمان بیماری، انتظارات غیرواقعی در رابطه با درمان و عواقب و عوارض بیماری</a:t>
            </a:r>
          </a:p>
        </p:txBody>
      </p:sp>
    </p:spTree>
    <p:extLst>
      <p:ext uri="{BB962C8B-B14F-4D97-AF65-F5344CB8AC3E}">
        <p14:creationId xmlns:p14="http://schemas.microsoft.com/office/powerpoint/2010/main" val="177729113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64</TotalTime>
  <Words>702</Words>
  <Application>Microsoft Office PowerPoint</Application>
  <PresentationFormat>Widescreen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Gallery</vt:lpstr>
      <vt:lpstr>بیماری های غیرواگیر در مردان</vt:lpstr>
      <vt:lpstr>عناوین مورد صحبت</vt:lpstr>
      <vt:lpstr>سهم بیماری های غیرواگیر در فوت</vt:lpstr>
      <vt:lpstr>توزیع مرگ در استان تهران به تفکیک جنس از سال 1990 تا 2015</vt:lpstr>
      <vt:lpstr>نگاهی به فکت شیت های استپس</vt:lpstr>
      <vt:lpstr>PowerPoint Presentation</vt:lpstr>
      <vt:lpstr>PowerPoint Presentation</vt:lpstr>
      <vt:lpstr>چه اتفاقی برای مردان افتاده است که از بیماری های غیرواگیر بیشتر فوت میکنند؟</vt:lpstr>
      <vt:lpstr>دلایل عدم پیروی از درمان بیماری های مزمن</vt:lpstr>
      <vt:lpstr>برخی راه حل ها</vt:lpstr>
      <vt:lpstr>بیماری های غیرواگیر شایع در مردان</vt:lpstr>
      <vt:lpstr>سرطان پروستات</vt:lpstr>
      <vt:lpstr>سرطان روده بزرگ</vt:lpstr>
      <vt:lpstr>سرطان مثانه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saba alvand</cp:lastModifiedBy>
  <cp:revision>26</cp:revision>
  <dcterms:created xsi:type="dcterms:W3CDTF">2021-02-21T07:49:41Z</dcterms:created>
  <dcterms:modified xsi:type="dcterms:W3CDTF">2021-02-22T10:20:53Z</dcterms:modified>
</cp:coreProperties>
</file>